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190e84a3c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g1190e84a3c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190e84a3c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1190e84a3c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190e84a3c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1190e84a3c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190e84a3cf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1190e84a3c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190e84a3c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1190e84a3c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190e84a3c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1190e84a3c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1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1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1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" name="Google Shape;22;p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3" name="Google Shape;23;p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30" name="Google Shape;30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56" name="Google Shape;56;p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" name="Google Shape;7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5" name="Google Shape;75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74600" y="1466100"/>
            <a:ext cx="5017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/>
              <a:t>ARCHIMEDES OPTIMIZATION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/>
              <a:t>ALGORITHM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4</a:t>
            </a:r>
            <a:r>
              <a:rPr b="1" lang="en-GB"/>
              <a:t>.	NORMALISATION OF ACCELERATION</a:t>
            </a:r>
            <a:endParaRPr b="1"/>
          </a:p>
        </p:txBody>
      </p:sp>
      <p:sp>
        <p:nvSpPr>
          <p:cNvPr id="289" name="Google Shape;289;p26"/>
          <p:cNvSpPr txBox="1"/>
          <p:nvPr>
            <p:ph idx="1" type="body"/>
          </p:nvPr>
        </p:nvSpPr>
        <p:spPr>
          <a:xfrm>
            <a:off x="709500" y="980800"/>
            <a:ext cx="82149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After calculating the acceleration of all the objects, it is normalised with the equation: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900">
                <a:solidFill>
                  <a:schemeClr val="accent6"/>
                </a:solidFill>
              </a:rPr>
              <a:t>acc_i(norm)</a:t>
            </a:r>
            <a:r>
              <a:rPr lang="en-GB" sz="1900">
                <a:solidFill>
                  <a:schemeClr val="accent6"/>
                </a:solidFill>
              </a:rPr>
              <a:t> = ( u * ( acc_i - acc_min ) / ( acc_max - acc_min ) ) ) + l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Where,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acc_i(norm) </a:t>
            </a:r>
            <a:r>
              <a:rPr lang="en-GB" sz="1400"/>
              <a:t>- normalised acceleration of i’th object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acc_i</a:t>
            </a:r>
            <a:r>
              <a:rPr lang="en-GB" sz="1400"/>
              <a:t> - acceleration of i’th object in that population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acc_max</a:t>
            </a:r>
            <a:r>
              <a:rPr lang="en-GB" sz="1400"/>
              <a:t> - maximum acceleration in the population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acc_min</a:t>
            </a:r>
            <a:r>
              <a:rPr lang="en-GB" sz="1400"/>
              <a:t> - minimum acceleration in the population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u </a:t>
            </a:r>
            <a:r>
              <a:rPr lang="en-GB" sz="1400"/>
              <a:t>- 0.9 (range of normalisation)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l</a:t>
            </a:r>
            <a:r>
              <a:rPr lang="en-GB" sz="1400"/>
              <a:t> - 0.1 (range of normalisation)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400"/>
              <a:buChar char="➔"/>
            </a:pPr>
            <a:r>
              <a:rPr b="1" lang="en-GB" sz="1400"/>
              <a:t>The </a:t>
            </a:r>
            <a:r>
              <a:rPr b="1" lang="en-GB" sz="1400">
                <a:solidFill>
                  <a:schemeClr val="accent6"/>
                </a:solidFill>
              </a:rPr>
              <a:t>acc_i(norm)</a:t>
            </a:r>
            <a:r>
              <a:rPr b="1" lang="en-GB" sz="1400"/>
              <a:t> determines the percentage of step that each object will change. 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400"/>
              <a:buChar char="➔"/>
            </a:pPr>
            <a:r>
              <a:rPr b="1" lang="en-GB" sz="1400"/>
              <a:t>If the object i is far away from global optimum, acceleration value will be high—meaning that the object will be in the exploration phase, otherwise, in exploitation phase.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400"/>
              <a:buChar char="➔"/>
            </a:pPr>
            <a:r>
              <a:rPr b="1" lang="en-GB" sz="1400"/>
              <a:t> This helps search agents move towards the global best solution and at the same time they move away from local solutions.</a:t>
            </a:r>
            <a:endParaRPr b="1"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7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5</a:t>
            </a:r>
            <a:r>
              <a:rPr b="1" lang="en-GB"/>
              <a:t>.	UPDATION OF POPULATION</a:t>
            </a:r>
            <a:endParaRPr b="1"/>
          </a:p>
        </p:txBody>
      </p:sp>
      <p:sp>
        <p:nvSpPr>
          <p:cNvPr id="295" name="Google Shape;295;p27"/>
          <p:cNvSpPr txBox="1"/>
          <p:nvPr>
            <p:ph idx="1" type="body"/>
          </p:nvPr>
        </p:nvSpPr>
        <p:spPr>
          <a:xfrm>
            <a:off x="336900" y="1355125"/>
            <a:ext cx="8655000" cy="3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9900FF"/>
                </a:solidFill>
              </a:rPr>
              <a:t>IF TF&lt;=0.5</a:t>
            </a:r>
            <a:r>
              <a:rPr lang="en-GB" sz="1700">
                <a:solidFill>
                  <a:schemeClr val="accent6"/>
                </a:solidFill>
              </a:rPr>
              <a:t> </a:t>
            </a:r>
            <a:r>
              <a:rPr b="1" lang="en-GB" sz="1700"/>
              <a:t>- exploration phase (collision between objects)</a:t>
            </a:r>
            <a:endParaRPr b="1" sz="14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600">
                <a:solidFill>
                  <a:schemeClr val="accent6"/>
                </a:solidFill>
              </a:rPr>
              <a:t>x(i)_t+1</a:t>
            </a:r>
            <a:r>
              <a:rPr lang="en-GB" sz="1600">
                <a:solidFill>
                  <a:schemeClr val="accent6"/>
                </a:solidFill>
              </a:rPr>
              <a:t> = x(i)_t + ( d * acc(i)_t+1 * ( x(r)_t - x(i)_t ) ) </a:t>
            </a:r>
            <a:endParaRPr sz="17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700">
                <a:solidFill>
                  <a:schemeClr val="accent6"/>
                </a:solidFill>
              </a:rPr>
              <a:t> </a:t>
            </a:r>
            <a:r>
              <a:rPr b="1" lang="en-GB" sz="1700">
                <a:solidFill>
                  <a:srgbClr val="9900FF"/>
                </a:solidFill>
              </a:rPr>
              <a:t>OTHERWISE</a:t>
            </a:r>
            <a:r>
              <a:rPr b="1" lang="en-GB" sz="1700">
                <a:solidFill>
                  <a:schemeClr val="dk1"/>
                </a:solidFill>
              </a:rPr>
              <a:t> </a:t>
            </a:r>
            <a:r>
              <a:rPr b="1" lang="en-GB" sz="1700"/>
              <a:t>- exploitation phase (no collision)</a:t>
            </a:r>
            <a:endParaRPr sz="17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600">
                <a:solidFill>
                  <a:schemeClr val="accent6"/>
                </a:solidFill>
              </a:rPr>
              <a:t>x(i)_t+1 = x(i)_t + ( F * d * acc(i)_t+1 * ( x_best - x(i)_t ) ) </a:t>
            </a:r>
            <a:endParaRPr b="1" sz="1700">
              <a:solidFill>
                <a:srgbClr val="99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Where,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acc(i)_t </a:t>
            </a:r>
            <a:r>
              <a:rPr lang="en-GB" sz="1400"/>
              <a:t>- acceleration of i’th object in t’th iteration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x(i)</a:t>
            </a:r>
            <a:r>
              <a:rPr lang="en-GB" sz="1400">
                <a:solidFill>
                  <a:srgbClr val="FF0000"/>
                </a:solidFill>
              </a:rPr>
              <a:t>_t</a:t>
            </a:r>
            <a:r>
              <a:rPr lang="en-GB" sz="1400"/>
              <a:t> - decision variable of i’th object in t’th iteration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x_best</a:t>
            </a:r>
            <a:r>
              <a:rPr lang="en-GB" sz="1400"/>
              <a:t> - best value of decision variable in the population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x(r)_t </a:t>
            </a:r>
            <a:r>
              <a:rPr lang="en-GB" sz="1400"/>
              <a:t>- decision variable of r’th object in t’th iteration where ‘</a:t>
            </a:r>
            <a:r>
              <a:rPr lang="en-GB" sz="1400">
                <a:solidFill>
                  <a:srgbClr val="FF0000"/>
                </a:solidFill>
              </a:rPr>
              <a:t>r</a:t>
            </a:r>
            <a:r>
              <a:rPr lang="en-GB" sz="1400"/>
              <a:t>’ is generated randomly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d</a:t>
            </a:r>
            <a:r>
              <a:rPr lang="en-GB" sz="1400">
                <a:solidFill>
                  <a:srgbClr val="FF0000"/>
                </a:solidFill>
              </a:rPr>
              <a:t> </a:t>
            </a:r>
            <a:r>
              <a:rPr lang="en-GB" sz="1400"/>
              <a:t>- density decreasing factor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F</a:t>
            </a:r>
            <a:r>
              <a:rPr lang="en-GB" sz="1400"/>
              <a:t> - Randomly generated,</a:t>
            </a:r>
            <a:r>
              <a:rPr b="1" lang="en-GB" sz="1400"/>
              <a:t> either -1 or +1</a:t>
            </a:r>
            <a:endParaRPr b="1"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8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WHY THIS IS BETTER?</a:t>
            </a:r>
            <a:endParaRPr b="1"/>
          </a:p>
        </p:txBody>
      </p:sp>
      <p:sp>
        <p:nvSpPr>
          <p:cNvPr id="301" name="Google Shape;301;p28"/>
          <p:cNvSpPr txBox="1"/>
          <p:nvPr/>
        </p:nvSpPr>
        <p:spPr>
          <a:xfrm>
            <a:off x="1220375" y="1212900"/>
            <a:ext cx="7599300" cy="3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500"/>
              <a:buChar char="❖"/>
            </a:pPr>
            <a:r>
              <a:rPr lang="en-GB" sz="1500">
                <a:solidFill>
                  <a:schemeClr val="lt1"/>
                </a:solidFill>
              </a:rPr>
              <a:t>Has dedicated exploration and exploitation phases that creates a balance between exploration and </a:t>
            </a:r>
            <a:r>
              <a:rPr lang="en-GB" sz="1500">
                <a:solidFill>
                  <a:schemeClr val="lt1"/>
                </a:solidFill>
              </a:rPr>
              <a:t>exploitation.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FF00"/>
              </a:buClr>
              <a:buSzPts val="1500"/>
              <a:buChar char="❖"/>
            </a:pPr>
            <a:r>
              <a:rPr lang="en-GB" sz="1500">
                <a:solidFill>
                  <a:schemeClr val="lt1"/>
                </a:solidFill>
              </a:rPr>
              <a:t>Has no fine tuning parameters.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FF00"/>
              </a:buClr>
              <a:buSzPts val="1500"/>
              <a:buChar char="❖"/>
            </a:pPr>
            <a:r>
              <a:rPr lang="en-GB" sz="1500">
                <a:solidFill>
                  <a:schemeClr val="lt1"/>
                </a:solidFill>
              </a:rPr>
              <a:t>Any type of user with no knowledge of metaheuristic algorithms can use this algorithm and get results.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FF00"/>
              </a:buClr>
              <a:buSzPts val="1500"/>
              <a:buChar char="❖"/>
            </a:pPr>
            <a:r>
              <a:rPr lang="en-GB" sz="1500">
                <a:solidFill>
                  <a:schemeClr val="lt1"/>
                </a:solidFill>
              </a:rPr>
              <a:t>Faster compared to other algorithms as computations of simple math equations are faster.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FF00"/>
              </a:buClr>
              <a:buSzPts val="1500"/>
              <a:buChar char="❖"/>
            </a:pPr>
            <a:r>
              <a:rPr lang="en-GB" sz="1500">
                <a:solidFill>
                  <a:schemeClr val="lt1"/>
                </a:solidFill>
              </a:rPr>
              <a:t>Not much complexity involved in updation of population.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FF00"/>
              </a:buClr>
              <a:buSzPts val="1500"/>
              <a:buChar char="❖"/>
            </a:pPr>
            <a:r>
              <a:rPr lang="en-GB" sz="1500">
                <a:solidFill>
                  <a:schemeClr val="lt1"/>
                </a:solidFill>
              </a:rPr>
              <a:t>Larger search space is explored.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FF00"/>
              </a:buClr>
              <a:buSzPts val="1500"/>
              <a:buChar char="❖"/>
            </a:pPr>
            <a:r>
              <a:rPr lang="en-GB" sz="1500">
                <a:solidFill>
                  <a:schemeClr val="lt1"/>
                </a:solidFill>
              </a:rPr>
              <a:t>Easy to implement and hybridize with other algorithms.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>
                <a:solidFill>
                  <a:schemeClr val="accent6"/>
                </a:solidFill>
              </a:rPr>
              <a:t>ARCHIMEDES PRINCIPLE</a:t>
            </a:r>
            <a:r>
              <a:rPr b="1" lang="en-GB"/>
              <a:t> </a:t>
            </a:r>
            <a:endParaRPr b="1"/>
          </a:p>
        </p:txBody>
      </p:sp>
      <p:sp>
        <p:nvSpPr>
          <p:cNvPr id="234" name="Google Shape;234;p18"/>
          <p:cNvSpPr txBox="1"/>
          <p:nvPr>
            <p:ph idx="1" type="body"/>
          </p:nvPr>
        </p:nvSpPr>
        <p:spPr>
          <a:xfrm>
            <a:off x="1155250" y="1125825"/>
            <a:ext cx="7038900" cy="19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Archimedes’ principle states that when an object is completely or partially immersed in a fluid, the fluid exerts an upward force on the object equal to weight of the fluid displaced by the object.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Assume that many objects immersed in the same fluid and each one tries to reach the equilibrium state. The immersed objects have different densities and volumes that cause different accelerations. 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object will be in the equilibrium state if the buoyant force Fb is equal to the object’s weight W.</a:t>
            </a:r>
            <a:endParaRPr/>
          </a:p>
        </p:txBody>
      </p:sp>
      <p:pic>
        <p:nvPicPr>
          <p:cNvPr id="235" name="Google Shape;2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275" y="3166950"/>
            <a:ext cx="5362851" cy="178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>
                <a:solidFill>
                  <a:schemeClr val="accent6"/>
                </a:solidFill>
              </a:rPr>
              <a:t>MATHEMATICAL FORMULATION</a:t>
            </a:r>
            <a:endParaRPr b="1"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846025" y="1775625"/>
            <a:ext cx="75918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/>
              <a:t>where p is the density, v is the volume, and a is the gravity or acceleration, subscripts b and o are for fluid and immersed object, respectively. This equation can be rearranged as:</a:t>
            </a:r>
            <a:endParaRPr sz="1400"/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9050" y="947850"/>
            <a:ext cx="2324100" cy="77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3375" y="2423625"/>
            <a:ext cx="1695450" cy="809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9"/>
          <p:cNvSpPr txBox="1"/>
          <p:nvPr/>
        </p:nvSpPr>
        <p:spPr>
          <a:xfrm>
            <a:off x="846025" y="3251400"/>
            <a:ext cx="744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If there is another force influenced on the object like collision with another neighbouring object (r), the equilibrium state will be: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45" name="Google Shape;24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0338" y="3788900"/>
            <a:ext cx="3324225" cy="13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342425" y="490025"/>
            <a:ext cx="26106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>
                <a:solidFill>
                  <a:schemeClr val="accent6"/>
                </a:solidFill>
              </a:rPr>
              <a:t>GENERAL FLOW OF AOA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688800" y="2635400"/>
            <a:ext cx="36762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PARAMETERS INVOLVED:</a:t>
            </a:r>
            <a:endParaRPr b="1" sz="13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u="sng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Density - </a:t>
            </a: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[1 x P] array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Volume - </a:t>
            </a: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[1 x P] array</a:t>
            </a:r>
            <a:endParaRPr b="1" sz="13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Acceleration - </a:t>
            </a: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[1 x P] array</a:t>
            </a:r>
            <a:endParaRPr b="1" sz="13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TF (transfer operator)- </a:t>
            </a: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Single variable</a:t>
            </a:r>
            <a:endParaRPr b="1" sz="13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d (density decreasing factor)- </a:t>
            </a: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Single variable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4297475" y="74700"/>
            <a:ext cx="4774500" cy="499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Initialize a random population, velocity, density, volume, acceleration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t=1 to T (termination criteria)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	For i=1 to P (population size)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11430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</a:t>
            </a:r>
            <a:r>
              <a:rPr b="1" lang="en-GB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UPDATE density and volume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11430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</a:t>
            </a:r>
            <a:r>
              <a:rPr b="1" lang="en-GB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UPDATE TF &amp; d       	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11430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</a:t>
            </a:r>
            <a:r>
              <a:rPr b="1" lang="en-GB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UPDATE acceleration       	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11430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</a:t>
            </a:r>
            <a:r>
              <a:rPr b="1" lang="en-GB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NORMALISE acceleration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11430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</a:t>
            </a:r>
            <a:r>
              <a:rPr b="1" lang="en-GB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b="1" lang="en-GB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UPDATE POPULATION using those above updated parameters</a:t>
            </a: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	</a:t>
            </a:r>
            <a:endParaRPr b="1"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END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ENCODING </a:t>
            </a:r>
            <a:endParaRPr b="1"/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1155250" y="1125825"/>
            <a:ext cx="7038900" cy="3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/>
              <a:t>A sequence of tasks(following precedence relation) is used to represent the order of tasks to be performed.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GB"/>
              <a:t>A sequence of process alternatives representing numbers between 1-3 for each station representing,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1 - Only robot is allocated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2 - COBOT (robot + human) is allocated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3 - Only human is allocated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GB"/>
              <a:t>For example, a 11 task 4 stations encoding sequences looks like,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GB">
                <a:solidFill>
                  <a:schemeClr val="accent6"/>
                </a:solidFill>
              </a:rPr>
              <a:t>TASK PERMUTATION - 1 3 2 4 5 8 9 6 7 10 11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lang="en-GB">
                <a:solidFill>
                  <a:schemeClr val="accent6"/>
                </a:solidFill>
              </a:rPr>
              <a:t>PROCESS ALTERNATIVES - 1 3 2 3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DECODING </a:t>
            </a:r>
            <a:endParaRPr b="1"/>
          </a:p>
        </p:txBody>
      </p:sp>
      <p:sp>
        <p:nvSpPr>
          <p:cNvPr id="264" name="Google Shape;264;p22"/>
          <p:cNvSpPr txBox="1"/>
          <p:nvPr>
            <p:ph idx="1" type="body"/>
          </p:nvPr>
        </p:nvSpPr>
        <p:spPr>
          <a:xfrm>
            <a:off x="488900" y="1537600"/>
            <a:ext cx="37188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/>
              <a:t>Given a sequence of tasks and process alternatives, the allocation is found using consecutive method. For example, (25 tasks 6 stations)</a:t>
            </a:r>
            <a:endParaRPr/>
          </a:p>
        </p:txBody>
      </p:sp>
      <p:pic>
        <p:nvPicPr>
          <p:cNvPr id="265" name="Google Shape;265;p22"/>
          <p:cNvPicPr preferRelativeResize="0"/>
          <p:nvPr/>
        </p:nvPicPr>
        <p:blipFill rotWithShape="1">
          <a:blip r:embed="rId3">
            <a:alphaModFix/>
          </a:blip>
          <a:srcRect b="0" l="0" r="15583" t="7697"/>
          <a:stretch/>
        </p:blipFill>
        <p:spPr>
          <a:xfrm>
            <a:off x="4611925" y="0"/>
            <a:ext cx="4532075" cy="51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-GB"/>
              <a:t>UPDATION OF DENSITY AND VOLUME</a:t>
            </a:r>
            <a:endParaRPr b="1"/>
          </a:p>
        </p:txBody>
      </p:sp>
      <p:sp>
        <p:nvSpPr>
          <p:cNvPr id="271" name="Google Shape;271;p23"/>
          <p:cNvSpPr txBox="1"/>
          <p:nvPr>
            <p:ph idx="1" type="body"/>
          </p:nvPr>
        </p:nvSpPr>
        <p:spPr>
          <a:xfrm>
            <a:off x="732000" y="1362625"/>
            <a:ext cx="7604400" cy="3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Initially density and volume for each object of the population is generated randomly as a variable between </a:t>
            </a:r>
            <a:r>
              <a:rPr b="1" lang="en-GB" sz="1400"/>
              <a:t>[0-1]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Then for </a:t>
            </a:r>
            <a:r>
              <a:rPr lang="en-GB" sz="1400"/>
              <a:t>next</a:t>
            </a:r>
            <a:r>
              <a:rPr lang="en-GB" sz="1400"/>
              <a:t> iterations, the equation: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900">
                <a:solidFill>
                  <a:schemeClr val="accent6"/>
                </a:solidFill>
              </a:rPr>
              <a:t>d</a:t>
            </a:r>
            <a:r>
              <a:rPr lang="en-GB" sz="1900">
                <a:solidFill>
                  <a:schemeClr val="accent6"/>
                </a:solidFill>
              </a:rPr>
              <a:t>en(i)_t+1 = den(i)_t + r * (den_best - den(i)_t)  </a:t>
            </a:r>
            <a:endParaRPr sz="19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900">
                <a:solidFill>
                  <a:schemeClr val="accent6"/>
                </a:solidFill>
              </a:rPr>
              <a:t>vol</a:t>
            </a:r>
            <a:r>
              <a:rPr lang="en-GB" sz="1900">
                <a:solidFill>
                  <a:schemeClr val="accent6"/>
                </a:solidFill>
              </a:rPr>
              <a:t>(i)_t+1 = vol(i)_t + r * (vol_best - vol(i)_t)  </a:t>
            </a:r>
            <a:endParaRPr sz="19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Where,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den(i)_t </a:t>
            </a:r>
            <a:r>
              <a:rPr lang="en-GB" sz="1400"/>
              <a:t>- density of i’th object in t’th iteration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den_best</a:t>
            </a:r>
            <a:r>
              <a:rPr lang="en-GB" sz="1400"/>
              <a:t> - density of best object in that population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vol(i)_t</a:t>
            </a:r>
            <a:r>
              <a:rPr lang="en-GB" sz="1400"/>
              <a:t> - density of i’th object in t’th iteration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vol_best</a:t>
            </a:r>
            <a:r>
              <a:rPr lang="en-GB" sz="1400"/>
              <a:t> - density of best object in that population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r </a:t>
            </a:r>
            <a:r>
              <a:rPr lang="en-GB" sz="1400"/>
              <a:t>- random number between (0-1)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2.	</a:t>
            </a:r>
            <a:r>
              <a:rPr b="1" lang="en-GB"/>
              <a:t>UPDATION OF TF &amp; d</a:t>
            </a:r>
            <a:endParaRPr b="1"/>
          </a:p>
        </p:txBody>
      </p:sp>
      <p:sp>
        <p:nvSpPr>
          <p:cNvPr id="277" name="Google Shape;277;p24"/>
          <p:cNvSpPr txBox="1"/>
          <p:nvPr>
            <p:ph idx="1" type="body"/>
          </p:nvPr>
        </p:nvSpPr>
        <p:spPr>
          <a:xfrm>
            <a:off x="732000" y="1362625"/>
            <a:ext cx="7604400" cy="30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This TF and d are the fine tuning parameters, which are calculated as the iteration progresses, rather than tuned by user. This makes this algorithm to be more randomized and exploit the search space.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900">
                <a:solidFill>
                  <a:schemeClr val="accent6"/>
                </a:solidFill>
              </a:rPr>
              <a:t>TF_t</a:t>
            </a:r>
            <a:r>
              <a:rPr lang="en-GB" sz="1900">
                <a:solidFill>
                  <a:schemeClr val="accent6"/>
                </a:solidFill>
              </a:rPr>
              <a:t> = exp ( ( t - t_max ) / t_max ) </a:t>
            </a:r>
            <a:endParaRPr sz="19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900">
                <a:solidFill>
                  <a:schemeClr val="accent6"/>
                </a:solidFill>
              </a:rPr>
              <a:t>d_t = exp ( ( t_max - t ) / t_max ) ) - ( t / t_max)</a:t>
            </a:r>
            <a:endParaRPr sz="19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Where,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TF</a:t>
            </a:r>
            <a:r>
              <a:rPr lang="en-GB" sz="1400">
                <a:solidFill>
                  <a:srgbClr val="FF0000"/>
                </a:solidFill>
              </a:rPr>
              <a:t>_t </a:t>
            </a:r>
            <a:r>
              <a:rPr lang="en-GB" sz="1400"/>
              <a:t>- transfer operator for t’th iteration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t_max</a:t>
            </a:r>
            <a:r>
              <a:rPr lang="en-GB" sz="1400"/>
              <a:t> - maximum number of iterations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d</a:t>
            </a:r>
            <a:r>
              <a:rPr lang="en-GB" sz="1400">
                <a:solidFill>
                  <a:srgbClr val="FF0000"/>
                </a:solidFill>
              </a:rPr>
              <a:t>_t</a:t>
            </a:r>
            <a:r>
              <a:rPr lang="en-GB" sz="1400"/>
              <a:t> - density decreasing factor for t’th iteration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3.	</a:t>
            </a:r>
            <a:r>
              <a:rPr b="1" lang="en-GB"/>
              <a:t>UPDATION OF ACCELERATION</a:t>
            </a:r>
            <a:endParaRPr b="1"/>
          </a:p>
        </p:txBody>
      </p:sp>
      <p:sp>
        <p:nvSpPr>
          <p:cNvPr id="283" name="Google Shape;283;p25"/>
          <p:cNvSpPr txBox="1"/>
          <p:nvPr>
            <p:ph idx="1" type="body"/>
          </p:nvPr>
        </p:nvSpPr>
        <p:spPr>
          <a:xfrm>
            <a:off x="186900" y="813600"/>
            <a:ext cx="8655000" cy="43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Initially acceleration for each object of the population is generated randomly as a variable between </a:t>
            </a:r>
            <a:r>
              <a:rPr b="1" lang="en-GB" sz="1400"/>
              <a:t>[0-1]</a:t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Then for next iterations, the equation: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600">
                <a:solidFill>
                  <a:schemeClr val="accent6"/>
                </a:solidFill>
              </a:rPr>
              <a:t>acc_i</a:t>
            </a:r>
            <a:r>
              <a:rPr lang="en-GB" sz="1600">
                <a:solidFill>
                  <a:schemeClr val="accent6"/>
                </a:solidFill>
              </a:rPr>
              <a:t> = ( (den_r + vol_r * acc_r) / (den_i * vol_i )</a:t>
            </a:r>
            <a:r>
              <a:rPr lang="en-GB" sz="1700">
                <a:solidFill>
                  <a:schemeClr val="accent6"/>
                </a:solidFill>
              </a:rPr>
              <a:t> 	</a:t>
            </a:r>
            <a:r>
              <a:rPr b="1" lang="en-GB" sz="1700">
                <a:solidFill>
                  <a:srgbClr val="9900FF"/>
                </a:solidFill>
              </a:rPr>
              <a:t>IF TF&lt;=0.5</a:t>
            </a:r>
            <a:r>
              <a:rPr lang="en-GB" sz="1700">
                <a:solidFill>
                  <a:schemeClr val="accent6"/>
                </a:solidFill>
              </a:rPr>
              <a:t> </a:t>
            </a:r>
            <a:endParaRPr sz="1700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700"/>
              <a:t>(exploration phase - when collision between object occurs)</a:t>
            </a:r>
            <a:r>
              <a:rPr lang="en-GB" sz="1700">
                <a:solidFill>
                  <a:schemeClr val="accent6"/>
                </a:solidFill>
              </a:rPr>
              <a:t>  </a:t>
            </a:r>
            <a:endParaRPr sz="1700">
              <a:solidFill>
                <a:schemeClr val="accent6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600">
                <a:solidFill>
                  <a:schemeClr val="accent6"/>
                </a:solidFill>
              </a:rPr>
              <a:t>acc_i = ( (den_best + vol_best * acc_best) / (den_i * vol_i )</a:t>
            </a:r>
            <a:r>
              <a:rPr lang="en-GB" sz="1700">
                <a:solidFill>
                  <a:schemeClr val="accent6"/>
                </a:solidFill>
              </a:rPr>
              <a:t> 	</a:t>
            </a:r>
            <a:r>
              <a:rPr b="1" lang="en-GB" sz="1700">
                <a:solidFill>
                  <a:srgbClr val="9900FF"/>
                </a:solidFill>
              </a:rPr>
              <a:t>OTHERWISE</a:t>
            </a:r>
            <a:endParaRPr b="1" sz="1700">
              <a:solidFill>
                <a:srgbClr val="9900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700">
                <a:solidFill>
                  <a:schemeClr val="accent6"/>
                </a:solidFill>
              </a:rPr>
              <a:t> </a:t>
            </a:r>
            <a:r>
              <a:rPr lang="en-GB" sz="1700"/>
              <a:t>(exploitation phase - when there is no collision between objects)</a:t>
            </a:r>
            <a:r>
              <a:rPr lang="en-GB" sz="1700">
                <a:solidFill>
                  <a:schemeClr val="accent6"/>
                </a:solidFill>
              </a:rPr>
              <a:t> </a:t>
            </a:r>
            <a:r>
              <a:rPr lang="en-GB" sz="1700">
                <a:solidFill>
                  <a:schemeClr val="accent6"/>
                </a:solidFill>
              </a:rPr>
              <a:t> </a:t>
            </a:r>
            <a:endParaRPr sz="17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/>
              <a:t>Where,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acc_i</a:t>
            </a:r>
            <a:r>
              <a:rPr lang="en-GB" sz="1400">
                <a:solidFill>
                  <a:srgbClr val="FF0000"/>
                </a:solidFill>
              </a:rPr>
              <a:t> </a:t>
            </a:r>
            <a:r>
              <a:rPr lang="en-GB" sz="1400"/>
              <a:t>- acceleration of i’th object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den_best</a:t>
            </a:r>
            <a:r>
              <a:rPr lang="en-GB" sz="1400"/>
              <a:t> - density of best object in that population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den_r</a:t>
            </a:r>
            <a:r>
              <a:rPr lang="en-GB" sz="1400"/>
              <a:t> - density of r’th object where ‘</a:t>
            </a:r>
            <a:r>
              <a:rPr lang="en-GB" sz="1400">
                <a:solidFill>
                  <a:srgbClr val="FF0000"/>
                </a:solidFill>
              </a:rPr>
              <a:t>r</a:t>
            </a:r>
            <a:r>
              <a:rPr lang="en-GB" sz="1400"/>
              <a:t>’ is generated randomly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vol_best</a:t>
            </a:r>
            <a:r>
              <a:rPr lang="en-GB" sz="1400"/>
              <a:t> - volume of best object in that population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vol_r</a:t>
            </a:r>
            <a:r>
              <a:rPr lang="en-GB" sz="1400">
                <a:solidFill>
                  <a:srgbClr val="FF0000"/>
                </a:solidFill>
              </a:rPr>
              <a:t> </a:t>
            </a:r>
            <a:r>
              <a:rPr lang="en-GB" sz="1400"/>
              <a:t>- volume</a:t>
            </a:r>
            <a:r>
              <a:rPr lang="en-GB" sz="1400"/>
              <a:t> of r’th object where ‘</a:t>
            </a:r>
            <a:r>
              <a:rPr lang="en-GB" sz="1400">
                <a:solidFill>
                  <a:srgbClr val="FF0000"/>
                </a:solidFill>
              </a:rPr>
              <a:t>r</a:t>
            </a:r>
            <a:r>
              <a:rPr lang="en-GB" sz="1400"/>
              <a:t>’ is generated randomly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acc_best</a:t>
            </a:r>
            <a:r>
              <a:rPr lang="en-GB" sz="1400"/>
              <a:t> - acceleration of best object in that population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0000"/>
                </a:solidFill>
              </a:rPr>
              <a:t>acc_r </a:t>
            </a:r>
            <a:r>
              <a:rPr lang="en-GB" sz="1400"/>
              <a:t>- acceleration of r’th object where ‘</a:t>
            </a:r>
            <a:r>
              <a:rPr lang="en-GB" sz="1400">
                <a:solidFill>
                  <a:srgbClr val="FF0000"/>
                </a:solidFill>
              </a:rPr>
              <a:t>r</a:t>
            </a:r>
            <a:r>
              <a:rPr lang="en-GB" sz="1400"/>
              <a:t>’ is generated randomly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